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66" r:id="rId3"/>
    <p:sldId id="263" r:id="rId4"/>
    <p:sldId id="257" r:id="rId5"/>
    <p:sldId id="265" r:id="rId6"/>
    <p:sldId id="264" r:id="rId7"/>
    <p:sldId id="258" r:id="rId8"/>
    <p:sldId id="267" r:id="rId9"/>
    <p:sldId id="272" r:id="rId10"/>
    <p:sldId id="268" r:id="rId11"/>
    <p:sldId id="27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fgreenf\Local%20Settings\Temp\SOV%20Total%20Media.xls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fgreenf\Local%20Settings\Temp\Media%20Budge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2000" dirty="0">
                <a:latin typeface="Arial Black" pitchFamily="34" charset="0"/>
              </a:rPr>
              <a:t>Total Media $ Spent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40"/>
      <c:rotY val="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0407897730732522E-2"/>
          <c:y val="0.33600242277407727"/>
          <c:w val="0.8391842045385367"/>
          <c:h val="0.65190817211197161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 prstMaterial="metal">
              <a:bevelT w="165100" prst="coolSlant"/>
              <a:bevelB w="165100" prst="coolSlant"/>
              <a:contourClr>
                <a:srgbClr val="000000"/>
              </a:contourClr>
            </a:sp3d>
          </c:spPr>
          <c:explosion val="25"/>
          <c:dPt>
            <c:idx val="0"/>
            <c:bubble3D val="0"/>
            <c:explosion val="7"/>
            <c:spPr>
              <a:solidFill>
                <a:srgbClr val="800000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 prstMaterial="metal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1"/>
            <c:bubble3D val="0"/>
            <c:explosion val="17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 prstMaterial="metal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2"/>
            <c:bubble3D val="0"/>
            <c:explosion val="1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 prstMaterial="metal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3"/>
            <c:bubble3D val="0"/>
            <c:explosion val="1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 prstMaterial="metal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4"/>
            <c:bubble3D val="0"/>
            <c:explosion val="11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 prstMaterial="metal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5"/>
            <c:bubble3D val="0"/>
            <c:explosion val="16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 prstMaterial="metal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Black" pitchFamily="34" charset="0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Sheet1!$A$1:$F$1</c:f>
              <c:strCache>
                <c:ptCount val="6"/>
                <c:pt idx="0">
                  <c:v>Hawaiian Tropic</c:v>
                </c:pt>
                <c:pt idx="1">
                  <c:v>Coppertone</c:v>
                </c:pt>
                <c:pt idx="2">
                  <c:v>Banana Boat</c:v>
                </c:pt>
                <c:pt idx="3">
                  <c:v>Neutrogena</c:v>
                </c:pt>
                <c:pt idx="4">
                  <c:v>Bull Frog</c:v>
                </c:pt>
                <c:pt idx="5">
                  <c:v>All Other</c:v>
                </c:pt>
              </c:strCache>
            </c:strRef>
          </c:cat>
          <c:val>
            <c:numRef>
              <c:f>Sheet1!$A$2:$F$2</c:f>
              <c:numCache>
                <c:formatCode>General</c:formatCode>
                <c:ptCount val="6"/>
                <c:pt idx="0">
                  <c:v>518.6</c:v>
                </c:pt>
                <c:pt idx="1">
                  <c:v>16806.8</c:v>
                </c:pt>
                <c:pt idx="2">
                  <c:v>4472.9000000000005</c:v>
                </c:pt>
                <c:pt idx="3">
                  <c:v>9215.7999999999884</c:v>
                </c:pt>
                <c:pt idx="4">
                  <c:v>521.4</c:v>
                </c:pt>
                <c:pt idx="5">
                  <c:v>16337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6899201702351349E-2"/>
          <c:y val="0.10015082956259425"/>
          <c:w val="0.86131746352218785"/>
          <c:h val="0.2056626405862164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  <a:scene3d>
      <a:camera prst="orthographicFront"/>
      <a:lightRig rig="threePt" dir="t"/>
    </a:scene3d>
    <a:sp3d prstMaterial="metal">
      <a:bevelT w="165100" prst="coolSlant"/>
      <a:bevelB w="165100" prst="coolSlant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b="0" u="sng">
                <a:latin typeface="Arial Black" pitchFamily="34" charset="0"/>
                <a:cs typeface="Times New Roman" pitchFamily="18" charset="0"/>
              </a:rPr>
              <a:t>Bullfrog: Media Spending </a:t>
            </a:r>
          </a:p>
        </c:rich>
      </c:tx>
      <c:layout>
        <c:manualLayout>
          <c:xMode val="edge"/>
          <c:yMode val="edge"/>
          <c:x val="0.24238216048141356"/>
          <c:y val="3.1358885017421602E-2"/>
        </c:manualLayout>
      </c:layout>
      <c:overlay val="0"/>
    </c:title>
    <c:autoTitleDeleted val="0"/>
    <c:view3D>
      <c:rotX val="40"/>
      <c:rotY val="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1714338752842563E-2"/>
          <c:y val="0.27687673187193124"/>
          <c:w val="0.91895809483991497"/>
          <c:h val="0.70130562753138426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 prstMaterial="dkEdge">
              <a:contourClr>
                <a:srgbClr val="000000"/>
              </a:contourClr>
            </a:sp3d>
          </c:spPr>
          <c:explosion val="25"/>
          <c:dPt>
            <c:idx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99CCFF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65100" prst="coolSlant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4.3184567547917017E-2"/>
                  <c:y val="7.743309864044785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3764676763145455E-2"/>
                  <c:y val="-7.58238553514144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8.1615333446777044E-2"/>
                  <c:y val="1.359913344165314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4085902572590967E-2"/>
                  <c:y val="1.44723576219639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'Media Budget Allocation'!$A$1:$E$1</c:f>
              <c:strCache>
                <c:ptCount val="5"/>
                <c:pt idx="0">
                  <c:v>Television</c:v>
                </c:pt>
                <c:pt idx="1">
                  <c:v>Radio</c:v>
                </c:pt>
                <c:pt idx="2">
                  <c:v>Billboard</c:v>
                </c:pt>
                <c:pt idx="3">
                  <c:v>Print</c:v>
                </c:pt>
                <c:pt idx="4">
                  <c:v>All Others</c:v>
                </c:pt>
              </c:strCache>
            </c:strRef>
          </c:cat>
          <c:val>
            <c:numRef>
              <c:f>'Media Budget Allocation'!$A$2:$E$2</c:f>
              <c:numCache>
                <c:formatCode>General</c:formatCode>
                <c:ptCount val="5"/>
                <c:pt idx="0">
                  <c:v>10</c:v>
                </c:pt>
                <c:pt idx="1">
                  <c:v>40</c:v>
                </c:pt>
                <c:pt idx="2">
                  <c:v>15</c:v>
                </c:pt>
                <c:pt idx="3">
                  <c:v>30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2536701576350093E-2"/>
          <c:y val="9.1069988202694227E-2"/>
          <c:w val="0.87506644184211746"/>
          <c:h val="0.21659463493580874"/>
        </c:manualLayout>
      </c:layout>
      <c:overlay val="0"/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  <a:scene3d>
      <a:camera prst="orthographicFront"/>
      <a:lightRig rig="threePt" dir="t"/>
    </a:scene3d>
    <a:sp3d prstMaterial="dkEdge">
      <a:bevelT w="107950" prst="coolSlant"/>
      <a:bevelB w="165100" prst="coolSlant"/>
    </a:sp3d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B940A4-C89A-40F0-B075-95043E34C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A67D3-4F02-42D9-B79B-230124648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05FFC-882D-4362-9D5D-49A006858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CB179-E782-46C7-9358-4CA1C0C6B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2174B0A-5369-4C5C-A2D3-51C5262F8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598137-E8BE-4F7E-95F7-703351307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3E904BD-F0A1-4BDB-8D4C-C9C117D9F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F98F2-3EF5-4DEE-A948-BCC1ABF9C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3AFE27D-D74C-473A-83AF-195038321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B35C3-2E62-45FA-84A5-4048FEF4F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7121213C-2807-4855-AB9C-D6D34A8C0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15CE01-7C2E-4A64-8446-66DEAF3C5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8" r:id="rId2"/>
    <p:sldLayoutId id="2147483693" r:id="rId3"/>
    <p:sldLayoutId id="2147483694" r:id="rId4"/>
    <p:sldLayoutId id="2147483695" r:id="rId5"/>
    <p:sldLayoutId id="2147483689" r:id="rId6"/>
    <p:sldLayoutId id="2147483696" r:id="rId7"/>
    <p:sldLayoutId id="2147483690" r:id="rId8"/>
    <p:sldLayoutId id="2147483697" r:id="rId9"/>
    <p:sldLayoutId id="2147483691" r:id="rId10"/>
    <p:sldLayoutId id="214748369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0BD0D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10CF9B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Posey\Desktop\Frog_Croaking-SoundBible.com-1053984354.wav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3581400" cy="7842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/>
              <a:t>Bullfrog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57800" y="4191000"/>
            <a:ext cx="3886200" cy="1676400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endParaRPr lang="en-US" dirty="0" smtClean="0"/>
          </a:p>
          <a:p>
            <a:pPr>
              <a:buClr>
                <a:schemeClr val="tx1"/>
              </a:buClr>
            </a:pPr>
            <a:endParaRPr lang="en-US" dirty="0" smtClean="0"/>
          </a:p>
          <a:p>
            <a:pPr>
              <a:buClr>
                <a:schemeClr val="tx1"/>
              </a:buClr>
            </a:pPr>
            <a:endParaRPr lang="en-US" dirty="0" smtClean="0"/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752600"/>
            <a:ext cx="4876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Box 6"/>
          <p:cNvSpPr txBox="1">
            <a:spLocks noChangeArrowheads="1"/>
          </p:cNvSpPr>
          <p:nvPr/>
        </p:nvSpPr>
        <p:spPr bwMode="auto">
          <a:xfrm>
            <a:off x="0" y="4419600"/>
            <a:ext cx="2590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 dirty="0"/>
              <a:t>Team 6</a:t>
            </a:r>
          </a:p>
          <a:p>
            <a:r>
              <a:rPr lang="en-US" u="sng" dirty="0" err="1" smtClean="0"/>
              <a:t>Rikki</a:t>
            </a:r>
            <a:r>
              <a:rPr lang="en-US" u="sng" dirty="0" smtClean="0"/>
              <a:t> Kline</a:t>
            </a:r>
            <a:endParaRPr lang="en-US" u="sng" dirty="0"/>
          </a:p>
          <a:p>
            <a:r>
              <a:rPr lang="en-US" u="sng" dirty="0" smtClean="0"/>
              <a:t>Buck Posey</a:t>
            </a:r>
            <a:endParaRPr lang="en-US" u="sng" dirty="0"/>
          </a:p>
          <a:p>
            <a:r>
              <a:rPr lang="en-US" u="sng" dirty="0" smtClean="0"/>
              <a:t>Ashley </a:t>
            </a:r>
            <a:r>
              <a:rPr lang="en-US" u="sng" dirty="0" err="1" smtClean="0"/>
              <a:t>Ciesielczyk</a:t>
            </a:r>
            <a:endParaRPr lang="en-US" u="sng" dirty="0"/>
          </a:p>
          <a:p>
            <a:r>
              <a:rPr lang="en-US" u="sng" dirty="0"/>
              <a:t>Aaron Greenfield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191000" y="1447800"/>
            <a:ext cx="4724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Block the Burn, and Bite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362200" y="2133600"/>
            <a:ext cx="4724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Proposed Media Plan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Delivery Metrics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0" y="1600200"/>
          <a:ext cx="6080760" cy="2313432"/>
        </p:xfrm>
        <a:graphic>
          <a:graphicData uri="http://schemas.openxmlformats.org/drawingml/2006/table">
            <a:tbl>
              <a:tblPr/>
              <a:tblGrid>
                <a:gridCol w="1520190"/>
                <a:gridCol w="1520190"/>
                <a:gridCol w="1520190"/>
                <a:gridCol w="152019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Cities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Population 25-34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% of Observers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# Reached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Phoenix, AZ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602,500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78,325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Denver, 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540,000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70,200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San Diego, 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442,600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57,538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Portland, 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396,700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51,571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Charlotte, NC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367,700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47,801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Raleigh, NC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376,200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48,906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Nashville, TN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327,300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42,549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San Antonio, TX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284,900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37,037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Norfolk, 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245,600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31,928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Memphis, TN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242,200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31,486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Total Reached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497,341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1546339"/>
            <a:ext cx="762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Outdoor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524000" y="4191000"/>
          <a:ext cx="6080760" cy="2313432"/>
        </p:xfrm>
        <a:graphic>
          <a:graphicData uri="http://schemas.openxmlformats.org/drawingml/2006/table">
            <a:tbl>
              <a:tblPr/>
              <a:tblGrid>
                <a:gridCol w="1520190"/>
                <a:gridCol w="1520190"/>
                <a:gridCol w="1520190"/>
                <a:gridCol w="152019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Population 25-34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% of Listeners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# Reached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Phoenix, AZ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602,500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60,250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Denver, 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540,000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54,000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San Diego, 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442,600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44,260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Portland, 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396,700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39,670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Charlotte, NC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367,700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36,770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Raleigh, NC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376,200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37,620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Nashville, TN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327,300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32,730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San Antonio, TX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284,900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28,490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Norfolk, 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245,600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24,560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Memphis, TN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242,200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24,220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Total Reached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382,570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3832339"/>
            <a:ext cx="762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Radio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Delivery Metrics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1905000"/>
          <a:ext cx="6080760" cy="2313432"/>
        </p:xfrm>
        <a:graphic>
          <a:graphicData uri="http://schemas.openxmlformats.org/drawingml/2006/table">
            <a:tbl>
              <a:tblPr/>
              <a:tblGrid>
                <a:gridCol w="1520190"/>
                <a:gridCol w="1520190"/>
                <a:gridCol w="1520190"/>
                <a:gridCol w="152019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Population 25- 34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% of Readership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# Reached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Phoenix, AZ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602,500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48,200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Denver, 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540,000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43,200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San Diego, 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442,600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35,408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Portland, 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396,700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31,736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Charlotte, NC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367,700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29,416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Raleigh, NC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376,200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30,096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Nashville, TN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327,300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26,184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San Antonio, TX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284,900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22,792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Norfolk, 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245,600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19,648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Memphis, TN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242,200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19,376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Total Reached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0" algn="l"/>
                        </a:tabLs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306,056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1567934"/>
            <a:ext cx="12498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Magazines 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3995678"/>
            <a:ext cx="898515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                                                           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lang="en-US" dirty="0"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lang="en-US" dirty="0"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lang="en-US" dirty="0"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lang="en-US" dirty="0"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45720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Cities chosen based on assumption that majority of population participate in outdoor activities.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These </a:t>
            </a:r>
            <a:r>
              <a:rPr lang="en-US" dirty="0"/>
              <a:t>different types of media </a:t>
            </a:r>
            <a:r>
              <a:rPr lang="en-US" dirty="0" smtClean="0"/>
              <a:t>were selected as they are aimed to reaching our desired target markets.</a:t>
            </a:r>
            <a:endParaRPr lang="en-US" dirty="0"/>
          </a:p>
          <a:p>
            <a:endParaRPr lang="en-US" dirty="0"/>
          </a:p>
          <a:p>
            <a:r>
              <a:rPr lang="en-US" dirty="0"/>
              <a:t>GRPS= 302000/100= 3020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088"/>
            <a:ext cx="3886200" cy="457200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Media Objectives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Create New Users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Inform Consumer of Benefits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Create Awareness of Sun Damage to Skin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Specific Media Projection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Variable of Consumers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The amount of time our users spend in the sun during season.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The added benefit of a 2 in 1 properties which make it more appealing.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Need for something they don’t need to constantly reapply.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endParaRPr lang="en-US" dirty="0"/>
          </a:p>
        </p:txBody>
      </p:sp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 Analysis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3886200" cy="4572000"/>
          </a:xfrm>
        </p:spPr>
        <p:txBody>
          <a:bodyPr>
            <a:normAutofit fontScale="775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Target Market </a:t>
            </a:r>
          </a:p>
          <a:p>
            <a:pPr marL="320040" indent="-32004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Parents - generally with more responsibilities for taking care of their children while involved in a variety out outdoor activities.  </a:t>
            </a:r>
          </a:p>
          <a:p>
            <a:pPr marL="320040" indent="-32004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20040" indent="-32004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Three Children HH’s - parents with more children will feel better knowing their children are better protected from the elements all day.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886200" cy="4572000"/>
          </a:xfrm>
        </p:spPr>
        <p:txBody>
          <a:bodyPr>
            <a:normAutofit fontScale="775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u="sng" dirty="0" smtClean="0"/>
              <a:t>Consumer Needs</a:t>
            </a:r>
          </a:p>
          <a:p>
            <a:pPr marL="320040" indent="-32004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Long lasting sunscreen </a:t>
            </a:r>
          </a:p>
          <a:p>
            <a:pPr marL="320040" indent="-32004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Full protection </a:t>
            </a:r>
          </a:p>
          <a:p>
            <a:pPr marL="320040" indent="-32004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Variety of product types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159036">
            <a:off x="3375025" y="4162425"/>
            <a:ext cx="56483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384300"/>
          </a:xfrm>
        </p:spPr>
        <p:txBody>
          <a:bodyPr/>
          <a:lstStyle/>
          <a:p>
            <a:pPr algn="ctr"/>
            <a:r>
              <a:rPr lang="en-US" smtClean="0"/>
              <a:t>SWOT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554163"/>
          <a:ext cx="8610600" cy="499975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05300"/>
                <a:gridCol w="4305300"/>
              </a:tblGrid>
              <a:tr h="1995407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n-US" sz="18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Strengths</a:t>
                      </a:r>
                      <a:r>
                        <a:rPr lang="en-US" sz="1800" dirty="0" smtClean="0"/>
                        <a:t>	</a:t>
                      </a:r>
                    </a:p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n-US" sz="1800" dirty="0" smtClean="0"/>
                        <a:t>		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Unique product design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Available growth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Unsatisfied markets with potential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Areas with low BDI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Repurchase cycle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hlink"/>
                        </a:buClr>
                      </a:pP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Weakness</a:t>
                      </a:r>
                    </a:p>
                    <a:p>
                      <a:pPr>
                        <a:buClr>
                          <a:schemeClr val="hlink"/>
                        </a:buClr>
                      </a:pPr>
                      <a:endParaRPr lang="en-US" u="sng" dirty="0" smtClean="0"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</a:endParaRP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Low brand loyalty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Brand awareness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Strong competition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Low share of voice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Product placement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2713753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n-US" sz="18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Opportunities</a:t>
                      </a:r>
                    </a:p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endParaRPr lang="en-US" sz="1800" u="sng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Better product placement	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Better advertising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Concern about insect carried diseases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More defined target market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Growing concerns over skin health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hlink"/>
                        </a:buClr>
                      </a:pP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Threats</a:t>
                      </a:r>
                    </a:p>
                    <a:p>
                      <a:pPr>
                        <a:buClr>
                          <a:schemeClr val="hlink"/>
                        </a:buClr>
                      </a:pPr>
                      <a:endParaRPr lang="en-US" u="sng" dirty="0" smtClean="0">
                        <a:effectLst/>
                      </a:endParaRP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Growing competition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Growing advertising spent by competitors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Lack of dominance in brand category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New repellant being developed</a:t>
                      </a:r>
                    </a:p>
                    <a:p>
                      <a:pPr>
                        <a:buClr>
                          <a:schemeClr val="hlink"/>
                        </a:buClr>
                        <a:buFontTx/>
                        <a:buChar char="•"/>
                      </a:pP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Extremely broad market with all brands</a:t>
                      </a:r>
                    </a:p>
                    <a:p>
                      <a:endParaRPr lang="en-US" dirty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Creative Brief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4963"/>
            <a:ext cx="8763000" cy="510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Creative Brief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Industry Media Spending 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381000" y="1600199"/>
          <a:ext cx="8458200" cy="5029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153400" cy="990600"/>
          </a:xfrm>
        </p:spPr>
        <p:txBody>
          <a:bodyPr/>
          <a:lstStyle/>
          <a:p>
            <a:r>
              <a:rPr lang="en-US" dirty="0" smtClean="0"/>
              <a:t>Proposed Media Spending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1066800" y="1752600"/>
          <a:ext cx="6919912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Frog_Croaking-SoundBible.com-1053984354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505200" y="2743200"/>
            <a:ext cx="304800" cy="304800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0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Media Plan</a:t>
            </a:r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4000"/>
            <a:ext cx="7848600" cy="527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467</TotalTime>
  <Words>513</Words>
  <Application>Microsoft Office PowerPoint</Application>
  <PresentationFormat>On-screen Show (4:3)</PresentationFormat>
  <Paragraphs>225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Bullfrog </vt:lpstr>
      <vt:lpstr>Situation Analysis</vt:lpstr>
      <vt:lpstr>Situation Analysis</vt:lpstr>
      <vt:lpstr>SWOT</vt:lpstr>
      <vt:lpstr>Creative Brief</vt:lpstr>
      <vt:lpstr>Creative Brief</vt:lpstr>
      <vt:lpstr>Industry Media Spending </vt:lpstr>
      <vt:lpstr>Proposed Media Spending</vt:lpstr>
      <vt:lpstr>Proposed Media Plan</vt:lpstr>
      <vt:lpstr>Media Delivery Metrics</vt:lpstr>
      <vt:lpstr>Media Delivery Metrics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Bullfrog</dc:title>
  <dc:creator>Rikki</dc:creator>
  <cp:lastModifiedBy>Aaron</cp:lastModifiedBy>
  <cp:revision>38</cp:revision>
  <dcterms:created xsi:type="dcterms:W3CDTF">2011-04-27T14:19:42Z</dcterms:created>
  <dcterms:modified xsi:type="dcterms:W3CDTF">2011-12-01T03:57:18Z</dcterms:modified>
</cp:coreProperties>
</file>